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68" r:id="rId2"/>
    <p:sldId id="269" r:id="rId3"/>
    <p:sldId id="265" r:id="rId4"/>
    <p:sldId id="270" r:id="rId5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80" d="100"/>
          <a:sy n="80" d="100"/>
        </p:scale>
        <p:origin x="102" y="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96" y="-90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395373372446093E-2"/>
          <c:y val="0.12279749034156646"/>
          <c:w val="0.9258088878596058"/>
          <c:h val="0.763079349342051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'Исполнение бюджета'!$B$1</c:f>
              <c:strCache>
                <c:ptCount val="1"/>
                <c:pt idx="0">
                  <c:v>Доходы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4.9019607843137254E-3"/>
                  <c:y val="-9.659016994261773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176-4DB5-A23E-E2E2A536241B}"/>
                </c:ext>
              </c:extLst>
            </c:dLbl>
            <c:dLbl>
              <c:idx val="1"/>
              <c:layout>
                <c:manualLayout>
                  <c:x val="-8.1699346405228763E-3"/>
                  <c:y val="-2.52348861020122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176-4DB5-A23E-E2E2A536241B}"/>
                </c:ext>
              </c:extLst>
            </c:dLbl>
            <c:dLbl>
              <c:idx val="2"/>
              <c:layout>
                <c:manualLayout>
                  <c:x val="-8.1699346405228763E-3"/>
                  <c:y val="-3.072373746694261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176-4DB5-A23E-E2E2A536241B}"/>
                </c:ext>
              </c:extLst>
            </c:dLbl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бюджета'!$A$2:$A$3</c:f>
              <c:strCache>
                <c:ptCount val="2"/>
                <c:pt idx="0">
                  <c:v>Уточненный план  на 01.11.2025 г</c:v>
                </c:pt>
                <c:pt idx="1">
                  <c:v>Фактическое исполнение на 01.11.2025 г</c:v>
                </c:pt>
              </c:strCache>
            </c:strRef>
          </c:cat>
          <c:val>
            <c:numRef>
              <c:f>'Исполнение бюджета'!$B$2:$B$3</c:f>
              <c:numCache>
                <c:formatCode>#,##0.0_ ;\-#,##0.0\ </c:formatCode>
                <c:ptCount val="2"/>
                <c:pt idx="0">
                  <c:v>1229670.8</c:v>
                </c:pt>
                <c:pt idx="1">
                  <c:v>997261.5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176-4DB5-A23E-E2E2A536241B}"/>
            </c:ext>
          </c:extLst>
        </c:ser>
        <c:ser>
          <c:idx val="1"/>
          <c:order val="1"/>
          <c:tx>
            <c:strRef>
              <c:f>'Исполнение бюджета'!$C$1</c:f>
              <c:strCache>
                <c:ptCount val="1"/>
                <c:pt idx="0">
                  <c:v>Расходы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50000"/>
                    <a:satMod val="300000"/>
                  </a:schemeClr>
                </a:gs>
                <a:gs pos="35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4.9019607843137254E-3"/>
                  <c:y val="-6.09124199740597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176-4DB5-A23E-E2E2A536241B}"/>
                </c:ext>
              </c:extLst>
            </c:dLbl>
            <c:dLbl>
              <c:idx val="1"/>
              <c:layout>
                <c:manualLayout>
                  <c:x val="3.2679738562091504E-3"/>
                  <c:y val="-2.249046041954705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176-4DB5-A23E-E2E2A536241B}"/>
                </c:ext>
              </c:extLst>
            </c:dLbl>
            <c:dLbl>
              <c:idx val="2"/>
              <c:layout>
                <c:manualLayout>
                  <c:x val="4.9019607843137254E-2"/>
                  <c:y val="-3.072373746694263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176-4DB5-A23E-E2E2A536241B}"/>
                </c:ext>
              </c:extLst>
            </c:dLbl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бюджета'!$A$2:$A$3</c:f>
              <c:strCache>
                <c:ptCount val="2"/>
                <c:pt idx="0">
                  <c:v>Уточненный план  на 01.11.2025 г</c:v>
                </c:pt>
                <c:pt idx="1">
                  <c:v>Фактическое исполнение на 01.11.2025 г</c:v>
                </c:pt>
              </c:strCache>
            </c:strRef>
          </c:cat>
          <c:val>
            <c:numRef>
              <c:f>'Исполнение бюджета'!$C$2:$C$3</c:f>
              <c:numCache>
                <c:formatCode>#,##0.0_ ;\-#,##0.0\ </c:formatCode>
                <c:ptCount val="2"/>
                <c:pt idx="0">
                  <c:v>1290840.1000000001</c:v>
                </c:pt>
                <c:pt idx="1">
                  <c:v>999507.8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176-4DB5-A23E-E2E2A536241B}"/>
            </c:ext>
          </c:extLst>
        </c:ser>
        <c:ser>
          <c:idx val="2"/>
          <c:order val="2"/>
          <c:tx>
            <c:strRef>
              <c:f>'Исполнение бюджета'!$D$1</c:f>
              <c:strCache>
                <c:ptCount val="1"/>
                <c:pt idx="0">
                  <c:v>Дефицит(-)/профицит(+)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2678451958211108E-3"/>
                  <c:y val="-3.1138858863479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176-4DB5-A23E-E2E2A536241B}"/>
                </c:ext>
              </c:extLst>
            </c:dLbl>
            <c:dLbl>
              <c:idx val="1"/>
              <c:layout>
                <c:manualLayout>
                  <c:x val="4.1696258555915808E-3"/>
                  <c:y val="-3.078013865616495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176-4DB5-A23E-E2E2A53624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бюджета'!$A$2:$A$3</c:f>
              <c:strCache>
                <c:ptCount val="2"/>
                <c:pt idx="0">
                  <c:v>Уточненный план  на 01.11.2025 г</c:v>
                </c:pt>
                <c:pt idx="1">
                  <c:v>Фактическое исполнение на 01.11.2025 г</c:v>
                </c:pt>
              </c:strCache>
            </c:strRef>
          </c:cat>
          <c:val>
            <c:numRef>
              <c:f>'Исполнение бюджета'!$D$2:$D$3</c:f>
              <c:numCache>
                <c:formatCode>#,##0.0_ ;\-#,##0.0\ </c:formatCode>
                <c:ptCount val="2"/>
                <c:pt idx="0">
                  <c:v>43072.1</c:v>
                </c:pt>
                <c:pt idx="1">
                  <c:v>2246.3000000000466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176-4DB5-A23E-E2E2A536241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5"/>
        <c:axId val="109765760"/>
        <c:axId val="109767296"/>
      </c:barChart>
      <c:catAx>
        <c:axId val="109765760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75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9767296"/>
        <c:crosses val="autoZero"/>
        <c:auto val="1"/>
        <c:lblAlgn val="ctr"/>
        <c:lblOffset val="100"/>
        <c:noMultiLvlLbl val="0"/>
      </c:catAx>
      <c:valAx>
        <c:axId val="109767296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60000"/>
                  <a:lumOff val="40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9765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853906129380888"/>
          <c:y val="4.4178770592376718E-3"/>
          <c:w val="0.51734161906232312"/>
          <c:h val="5.27928096911505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395373372446093E-2"/>
          <c:y val="9.8097659199379711E-2"/>
          <c:w val="0.9258088878596058"/>
          <c:h val="0.719168635108261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'Исполнение бюджета'!$B$1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4.9019607843137254E-3"/>
                  <c:y val="-2.52348861020122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F1F-4917-A806-B83914F1890F}"/>
                </c:ext>
              </c:extLst>
            </c:dLbl>
            <c:dLbl>
              <c:idx val="1"/>
              <c:layout>
                <c:manualLayout>
                  <c:x val="-9.8039215686274508E-3"/>
                  <c:y val="-8.758975028319447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F1F-4917-A806-B83914F1890F}"/>
                </c:ext>
              </c:extLst>
            </c:dLbl>
            <c:dLbl>
              <c:idx val="2"/>
              <c:layout>
                <c:manualLayout>
                  <c:x val="-3.2679738562091504E-3"/>
                  <c:y val="4.953796405104891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F1F-4917-A806-B83914F1890F}"/>
                </c:ext>
              </c:extLst>
            </c:dLbl>
            <c:spPr>
              <a:gradFill rotWithShape="1">
                <a:gsLst>
                  <a:gs pos="0">
                    <a:schemeClr val="accent1">
                      <a:tint val="50000"/>
                      <a:satMod val="30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b="1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'Исполнение бюджета'!$B$2:$B$4</c:f>
              <c:numCache>
                <c:formatCode>0.0</c:formatCode>
                <c:ptCount val="3"/>
                <c:pt idx="0">
                  <c:v>343591.1</c:v>
                </c:pt>
                <c:pt idx="1">
                  <c:v>14156.5</c:v>
                </c:pt>
                <c:pt idx="2">
                  <c:v>871923.19999999995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F1F-4917-A806-B83914F1890F}"/>
            </c:ext>
          </c:extLst>
        </c:ser>
        <c:ser>
          <c:idx val="1"/>
          <c:order val="1"/>
          <c:tx>
            <c:strRef>
              <c:f>'Исполнение бюджета'!$C$1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705882352941176E-2"/>
                  <c:y val="-6.8625120527828695E-2"/>
                </c:manualLayout>
              </c:layout>
              <c:spPr>
                <a:gradFill rotWithShape="1">
                  <a:gsLst>
                    <a:gs pos="0">
                      <a:schemeClr val="accent3">
                        <a:tint val="50000"/>
                        <a:satMod val="300000"/>
                      </a:schemeClr>
                    </a:gs>
                    <a:gs pos="35000">
                      <a:schemeClr val="accent3">
                        <a:tint val="37000"/>
                        <a:satMod val="300000"/>
                      </a:schemeClr>
                    </a:gs>
                    <a:gs pos="100000">
                      <a:schemeClr val="accent3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952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F1F-4917-A806-B83914F1890F}"/>
                </c:ext>
              </c:extLst>
            </c:dLbl>
            <c:dLbl>
              <c:idx val="1"/>
              <c:layout>
                <c:manualLayout>
                  <c:x val="-9.8039215686274508E-3"/>
                  <c:y val="-9.5633942883963527E-2"/>
                </c:manualLayout>
              </c:layout>
              <c:spPr>
                <a:gradFill rotWithShape="1">
                  <a:gsLst>
                    <a:gs pos="0">
                      <a:schemeClr val="accent3">
                        <a:tint val="50000"/>
                        <a:satMod val="300000"/>
                      </a:schemeClr>
                    </a:gs>
                    <a:gs pos="35000">
                      <a:schemeClr val="accent3">
                        <a:tint val="37000"/>
                        <a:satMod val="300000"/>
                      </a:schemeClr>
                    </a:gs>
                    <a:gs pos="100000">
                      <a:schemeClr val="accent3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952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F1F-4917-A806-B83914F1890F}"/>
                </c:ext>
              </c:extLst>
            </c:dLbl>
            <c:dLbl>
              <c:idx val="2"/>
              <c:layout>
                <c:manualLayout>
                  <c:x val="1.6604652359631517E-2"/>
                  <c:y val="-2.6026879812739406E-2"/>
                </c:manualLayout>
              </c:layout>
              <c:spPr>
                <a:gradFill rotWithShape="1">
                  <a:gsLst>
                    <a:gs pos="0">
                      <a:schemeClr val="accent3">
                        <a:tint val="50000"/>
                        <a:satMod val="300000"/>
                      </a:schemeClr>
                    </a:gs>
                    <a:gs pos="35000">
                      <a:schemeClr val="accent3">
                        <a:tint val="37000"/>
                        <a:satMod val="300000"/>
                      </a:schemeClr>
                    </a:gs>
                    <a:gs pos="100000">
                      <a:schemeClr val="accent3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952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F1F-4917-A806-B83914F1890F}"/>
                </c:ext>
              </c:extLst>
            </c:dLbl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'Исполнение бюджета'!$C$2:$C$4</c:f>
              <c:numCache>
                <c:formatCode>General</c:formatCode>
                <c:ptCount val="3"/>
                <c:pt idx="0">
                  <c:v>232916.5</c:v>
                </c:pt>
                <c:pt idx="1">
                  <c:v>10367.5</c:v>
                </c:pt>
                <c:pt idx="2" formatCode="0.0">
                  <c:v>608752.69999999995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F1F-4917-A806-B83914F1890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5"/>
        <c:axId val="120712576"/>
        <c:axId val="120530048"/>
      </c:barChart>
      <c:catAx>
        <c:axId val="120712576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75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0530048"/>
        <c:crosses val="autoZero"/>
        <c:auto val="1"/>
        <c:lblAlgn val="ctr"/>
        <c:lblOffset val="100"/>
        <c:noMultiLvlLbl val="0"/>
      </c:catAx>
      <c:valAx>
        <c:axId val="120530048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60000"/>
                  <a:lumOff val="40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0712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893121815655394"/>
          <c:y val="1.5395579789098449E-2"/>
          <c:w val="0.51734161906232312"/>
          <c:h val="5.27928096911505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073842743760179"/>
          <c:y val="0.14610958259539789"/>
          <c:w val="0.91003608000195102"/>
          <c:h val="0.435293954266519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'Исполнение бюджета'!$B$1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rgbClr val="0070C0"/>
            </a:solidFill>
            <a:ln w="9525" cap="flat" cmpd="sng" algn="ctr">
              <a:solidFill>
                <a:srgbClr val="0070C0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3.4489166966994635E-3"/>
                  <c:y val="2.45720246769966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848-451D-B915-FA4113985B39}"/>
                </c:ext>
              </c:extLst>
            </c:dLbl>
            <c:dLbl>
              <c:idx val="1"/>
              <c:layout>
                <c:manualLayout>
                  <c:x val="1.1871309691877054E-2"/>
                  <c:y val="3.9136787089016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848-451D-B915-FA4113985B39}"/>
                </c:ext>
              </c:extLst>
            </c:dLbl>
            <c:dLbl>
              <c:idx val="2"/>
              <c:layout>
                <c:manualLayout>
                  <c:x val="1.2271558806022457E-2"/>
                  <c:y val="2.37432768908029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848-451D-B915-FA4113985B39}"/>
                </c:ext>
              </c:extLst>
            </c:dLbl>
            <c:dLbl>
              <c:idx val="3"/>
              <c:layout>
                <c:manualLayout>
                  <c:x val="0"/>
                  <c:y val="2.59366606324787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848-451D-B915-FA4113985B39}"/>
                </c:ext>
              </c:extLst>
            </c:dLbl>
            <c:dLbl>
              <c:idx val="4"/>
              <c:layout>
                <c:manualLayout>
                  <c:x val="0"/>
                  <c:y val="2.334299456923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848-451D-B915-FA4113985B39}"/>
                </c:ext>
              </c:extLst>
            </c:dLbl>
            <c:dLbl>
              <c:idx val="5"/>
              <c:layout>
                <c:manualLayout>
                  <c:x val="2.8677933707456174E-3"/>
                  <c:y val="4.9279655201709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848-451D-B915-FA4113985B39}"/>
                </c:ext>
              </c:extLst>
            </c:dLbl>
            <c:dLbl>
              <c:idx val="6"/>
              <c:layout>
                <c:manualLayout>
                  <c:x val="2.8677933707456174E-3"/>
                  <c:y val="4.14986570119659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848-451D-B915-FA4113985B39}"/>
                </c:ext>
              </c:extLst>
            </c:dLbl>
            <c:dLbl>
              <c:idx val="7"/>
              <c:layout>
                <c:manualLayout>
                  <c:x val="-1.051512088782681E-16"/>
                  <c:y val="3.8904990948718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848-451D-B915-FA4113985B39}"/>
                </c:ext>
              </c:extLst>
            </c:dLbl>
            <c:dLbl>
              <c:idx val="8"/>
              <c:layout>
                <c:manualLayout>
                  <c:x val="4.3016900561184263E-3"/>
                  <c:y val="3.8904990948718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848-451D-B915-FA4113985B39}"/>
                </c:ext>
              </c:extLst>
            </c:dLbl>
            <c:dLbl>
              <c:idx val="9"/>
              <c:layout>
                <c:manualLayout>
                  <c:x val="7.1694834268641481E-3"/>
                  <c:y val="3.8904990948718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848-451D-B915-FA4113985B39}"/>
                </c:ext>
              </c:extLst>
            </c:dLbl>
            <c:dLbl>
              <c:idx val="10"/>
              <c:layout>
                <c:manualLayout>
                  <c:x val="-2.867793370745512E-3"/>
                  <c:y val="2.334299456923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848-451D-B915-FA4113985B39}"/>
                </c:ext>
              </c:extLst>
            </c:dLbl>
            <c:spPr>
              <a:solidFill>
                <a:srgbClr val="0070C0"/>
              </a:solidFill>
              <a:ln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b="1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бюджета'!$A$2:$A$12</c:f>
              <c:strCache>
                <c:ptCount val="11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 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 и кинематография 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  <c:pt idx="10">
                  <c:v>Обслуживание муницип. долга</c:v>
                </c:pt>
              </c:strCache>
            </c:strRef>
          </c:cat>
          <c:val>
            <c:numRef>
              <c:f>'Исполнение бюджета'!$B$2:$B$12</c:f>
              <c:numCache>
                <c:formatCode>#\ ##0.0</c:formatCode>
                <c:ptCount val="11"/>
                <c:pt idx="0">
                  <c:v>83058</c:v>
                </c:pt>
                <c:pt idx="1">
                  <c:v>37126.1</c:v>
                </c:pt>
                <c:pt idx="2">
                  <c:v>70929.2</c:v>
                </c:pt>
                <c:pt idx="3">
                  <c:v>80219.100000000006</c:v>
                </c:pt>
                <c:pt idx="4">
                  <c:v>21572.2</c:v>
                </c:pt>
                <c:pt idx="5">
                  <c:v>516252.4</c:v>
                </c:pt>
                <c:pt idx="6">
                  <c:v>90418.5</c:v>
                </c:pt>
                <c:pt idx="7">
                  <c:v>38126.1</c:v>
                </c:pt>
                <c:pt idx="8">
                  <c:v>59229.5</c:v>
                </c:pt>
                <c:pt idx="9">
                  <c:v>2573.5</c:v>
                </c:pt>
                <c:pt idx="10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848-451D-B915-FA4113985B39}"/>
            </c:ext>
          </c:extLst>
        </c:ser>
        <c:ser>
          <c:idx val="1"/>
          <c:order val="1"/>
          <c:tx>
            <c:strRef>
              <c:f>'Исполнение бюджета'!$C$1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9019607843137254E-3"/>
                  <c:y val="-7.96030393541999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848-451D-B915-FA4113985B39}"/>
                </c:ext>
              </c:extLst>
            </c:dLbl>
            <c:dLbl>
              <c:idx val="1"/>
              <c:layout>
                <c:manualLayout>
                  <c:x val="-1.6339869281045752E-3"/>
                  <c:y val="-5.9956409011915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848-451D-B915-FA4113985B39}"/>
                </c:ext>
              </c:extLst>
            </c:dLbl>
            <c:dLbl>
              <c:idx val="2"/>
              <c:layout>
                <c:manualLayout>
                  <c:x val="1.6604652359631517E-2"/>
                  <c:y val="-0.111104075969160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848-451D-B915-FA4113985B39}"/>
                </c:ext>
              </c:extLst>
            </c:dLbl>
            <c:dLbl>
              <c:idx val="3"/>
              <c:layout>
                <c:manualLayout>
                  <c:x val="0"/>
                  <c:y val="-4.93996622843734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848-451D-B915-FA4113985B39}"/>
                </c:ext>
              </c:extLst>
            </c:dLbl>
            <c:dLbl>
              <c:idx val="4"/>
              <c:layout>
                <c:manualLayout>
                  <c:x val="-4.9019607843136057E-3"/>
                  <c:y val="-3.2933108189582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848-451D-B915-FA4113985B39}"/>
                </c:ext>
              </c:extLst>
            </c:dLbl>
            <c:dLbl>
              <c:idx val="6"/>
              <c:layout>
                <c:manualLayout>
                  <c:x val="0"/>
                  <c:y val="-8.0403647960684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6848-451D-B915-FA4113985B39}"/>
                </c:ext>
              </c:extLst>
            </c:dLbl>
            <c:dLbl>
              <c:idx val="7"/>
              <c:layout>
                <c:manualLayout>
                  <c:x val="2.8677933707456174E-3"/>
                  <c:y val="-4.9279655201709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6848-451D-B915-FA4113985B39}"/>
                </c:ext>
              </c:extLst>
            </c:dLbl>
            <c:dLbl>
              <c:idx val="8"/>
              <c:layout>
                <c:manualLayout>
                  <c:x val="-2.8677933707456174E-3"/>
                  <c:y val="-4.6685989138461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6848-451D-B915-FA4113985B39}"/>
                </c:ext>
              </c:extLst>
            </c:dLbl>
            <c:dLbl>
              <c:idx val="9"/>
              <c:layout>
                <c:manualLayout>
                  <c:x val="-1.4338966853728087E-3"/>
                  <c:y val="-5.96543194547011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6848-451D-B915-FA4113985B39}"/>
                </c:ext>
              </c:extLst>
            </c:dLbl>
            <c:dLbl>
              <c:idx val="10"/>
              <c:layout>
                <c:manualLayout>
                  <c:x val="-2.867793370745512E-3"/>
                  <c:y val="-4.6685989138461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6848-451D-B915-FA4113985B39}"/>
                </c:ext>
              </c:extLst>
            </c:dLbl>
            <c:spPr>
              <a:solidFill>
                <a:schemeClr val="accent5">
                  <a:lumMod val="40000"/>
                  <a:lumOff val="60000"/>
                </a:schemeClr>
              </a:soli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b="1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бюджета'!$A$2:$A$12</c:f>
              <c:strCache>
                <c:ptCount val="11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 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 и кинематография 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  <c:pt idx="10">
                  <c:v>Обслуживание муницип. долга</c:v>
                </c:pt>
              </c:strCache>
            </c:strRef>
          </c:cat>
          <c:val>
            <c:numRef>
              <c:f>'Исполнение бюджета'!$C$2:$C$12</c:f>
              <c:numCache>
                <c:formatCode>#\ ##0.0</c:formatCode>
                <c:ptCount val="11"/>
                <c:pt idx="0">
                  <c:v>115171</c:v>
                </c:pt>
                <c:pt idx="1">
                  <c:v>48163.9</c:v>
                </c:pt>
                <c:pt idx="2">
                  <c:v>94996.7</c:v>
                </c:pt>
                <c:pt idx="3">
                  <c:v>105024.4</c:v>
                </c:pt>
                <c:pt idx="4">
                  <c:v>23962.9</c:v>
                </c:pt>
                <c:pt idx="5">
                  <c:v>646261</c:v>
                </c:pt>
                <c:pt idx="6">
                  <c:v>117733.2</c:v>
                </c:pt>
                <c:pt idx="7">
                  <c:v>60884.9</c:v>
                </c:pt>
                <c:pt idx="8">
                  <c:v>75387.5</c:v>
                </c:pt>
                <c:pt idx="9">
                  <c:v>3250.8</c:v>
                </c:pt>
                <c:pt idx="10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6848-451D-B915-FA4113985B3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57493760"/>
        <c:axId val="57511936"/>
      </c:barChart>
      <c:catAx>
        <c:axId val="57493760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75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low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7511936"/>
        <c:crosses val="autoZero"/>
        <c:auto val="1"/>
        <c:lblAlgn val="ctr"/>
        <c:lblOffset val="100"/>
        <c:noMultiLvlLbl val="0"/>
      </c:catAx>
      <c:valAx>
        <c:axId val="57511936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60000"/>
                  <a:lumOff val="40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7493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893121815655394"/>
          <c:y val="1.5395579789098449E-2"/>
          <c:w val="0.19643436185500618"/>
          <c:h val="4.98927406758726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0.2872</cdr:x>
      <cdr:y>0.31121</cdr:y>
    </cdr:from>
    <cdr:to>
      <cdr:x>0.35757</cdr:x>
      <cdr:y>0.37772</cdr:y>
    </cdr:to>
    <cdr:sp macro="" textlink="">
      <cdr:nvSpPr>
        <cdr:cNvPr id="2" name="TextBox 14"/>
        <cdr:cNvSpPr txBox="1"/>
      </cdr:nvSpPr>
      <cdr:spPr>
        <a:xfrm xmlns:a="http://schemas.openxmlformats.org/drawingml/2006/main">
          <a:off x="2232248" y="1440160"/>
          <a:ext cx="546944" cy="30777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план</a:t>
          </a:r>
        </a:p>
      </cdr:txBody>
    </cdr:sp>
  </cdr:relSizeAnchor>
  <cdr:relSizeAnchor xmlns:cdr="http://schemas.openxmlformats.org/drawingml/2006/chartDrawing">
    <cdr:from>
      <cdr:x>0.17603</cdr:x>
      <cdr:y>0.31121</cdr:y>
    </cdr:from>
    <cdr:to>
      <cdr:x>0.2464</cdr:x>
      <cdr:y>0.37772</cdr:y>
    </cdr:to>
    <cdr:sp macro="" textlink="">
      <cdr:nvSpPr>
        <cdr:cNvPr id="3" name="TextBox 14"/>
        <cdr:cNvSpPr txBox="1"/>
      </cdr:nvSpPr>
      <cdr:spPr>
        <a:xfrm xmlns:a="http://schemas.openxmlformats.org/drawingml/2006/main">
          <a:off x="1368152" y="1440160"/>
          <a:ext cx="546943" cy="30777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план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AF49FA-4D08-4D9E-BADC-5B428DA39618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39438-0C25-4ECE-91C2-FBA4C87A66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329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39438-0C25-4ECE-91C2-FBA4C87A666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860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39438-0C25-4ECE-91C2-FBA4C87A666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860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39438-0C25-4ECE-91C2-FBA4C87A666E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860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92712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7414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8371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96402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3160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30471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4772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10174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08326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89563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52421"/>
            <a:ext cx="7772400" cy="46275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41912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092140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76239" indent="-24764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632058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52421"/>
            <a:ext cx="7772400" cy="462756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57189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442170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5242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5242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956952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49336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0"/>
            <a:ext cx="3811588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560285"/>
            <a:ext cx="3811588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219200"/>
            <a:ext cx="3813174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560285"/>
            <a:ext cx="3813174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335217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462284"/>
            <a:ext cx="3811588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803371"/>
            <a:ext cx="3811588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462284"/>
            <a:ext cx="3813174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803371"/>
            <a:ext cx="3813174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922304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147264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630527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58103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2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2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06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0869086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35086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63315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91544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105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5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5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5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5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986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3"/>
              </a:buClr>
              <a:defRPr sz="1400"/>
            </a:lvl3pPr>
            <a:lvl4pPr marL="533387" indent="-228594">
              <a:buClr>
                <a:schemeClr val="accent3"/>
              </a:buClr>
              <a:defRPr sz="1400"/>
            </a:lvl4pPr>
            <a:lvl5pPr marL="761981" indent="-228594"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150060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3"/>
              </a:buClr>
              <a:defRPr sz="1400"/>
            </a:lvl3pPr>
            <a:lvl4pPr marL="533387" indent="-228594">
              <a:buClr>
                <a:schemeClr val="accent3"/>
              </a:buClr>
              <a:defRPr sz="1400"/>
            </a:lvl4pPr>
            <a:lvl5pPr marL="761981" indent="-228594"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933150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4"/>
              </a:buClr>
              <a:defRPr sz="1400"/>
            </a:lvl3pPr>
            <a:lvl4pPr marL="533387" indent="-228594">
              <a:buClr>
                <a:schemeClr val="accent4"/>
              </a:buClr>
              <a:defRPr sz="1400"/>
            </a:lvl4pPr>
            <a:lvl5pPr marL="761981" indent="-228594"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79846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4"/>
              </a:buClr>
              <a:defRPr sz="1400"/>
            </a:lvl3pPr>
            <a:lvl4pPr marL="533387" indent="-228594">
              <a:buClr>
                <a:schemeClr val="accent4"/>
              </a:buClr>
              <a:defRPr sz="1400"/>
            </a:lvl4pPr>
            <a:lvl5pPr marL="761981" indent="-228594"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2604148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293367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0071911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6113319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0400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8336602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59796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4662194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846751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91417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4717008"/>
            <a:ext cx="1831086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92072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4717008"/>
            <a:ext cx="1831086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2941687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154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685373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4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2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4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2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20469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4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2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4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2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99334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583009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4296582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4296582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4296582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4296582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836176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4296582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4296582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4296582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4296582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3075931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604359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4604359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4604359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6395162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604359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4604359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4604359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6557296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912135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4912135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0473262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912135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4912135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38959897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674541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674541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674541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674541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1831086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1765392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674541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674541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674541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674541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1831086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4723204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982318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982318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982318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8370460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982318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982318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982318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3686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8640819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290094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290094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8437130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290094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290094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1650903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5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5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5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8975870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5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5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5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6199544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15354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4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4667304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2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8115755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2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4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6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15354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0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1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4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2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3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4667304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4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2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6964802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886576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0929669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886576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1765012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0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7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0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7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5475127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0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7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0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7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7019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5021057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69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0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4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5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7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6573223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69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0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4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5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7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3103075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098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7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2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2920375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098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7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2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200155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268759"/>
            <a:ext cx="1764195" cy="353568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93478" y="1268759"/>
            <a:ext cx="1764195" cy="353568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2600782" y="1268759"/>
            <a:ext cx="1859858" cy="353568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813" indent="-150813">
              <a:defRPr sz="1400"/>
            </a:lvl3pPr>
            <a:lvl4pPr marL="401638" indent="-207963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598342" y="1268759"/>
            <a:ext cx="1859858" cy="353568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813" indent="-150813">
              <a:defRPr sz="1400"/>
            </a:lvl3pPr>
            <a:lvl4pPr marL="401638" indent="-207963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85801" y="4980566"/>
            <a:ext cx="377483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693479" y="4980566"/>
            <a:ext cx="376472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21086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9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83200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0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7562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76" Type="http://schemas.openxmlformats.org/officeDocument/2006/relationships/hyperlink" Target="https://www.facebook.com" TargetMode="Externa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slideLayout" Target="../slideLayouts/slideLayout7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hyperlink" Target="https://twitter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77" Type="http://schemas.openxmlformats.org/officeDocument/2006/relationships/hyperlink" Target="https://www.linkedin.com/" TargetMode="Externa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6211014"/>
            <a:ext cx="1620957" cy="492443"/>
          </a:xfrm>
          <a:prstGeom prst="rect">
            <a:avLst/>
          </a:prstGeom>
        </p:spPr>
        <p:txBody>
          <a:bodyPr vert="horz" wrap="square" lIns="121920" tIns="60960" rIns="121920" bIns="609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FFFF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2" y="6293088"/>
            <a:ext cx="104568" cy="328295"/>
          </a:xfrm>
          <a:prstGeom prst="rect">
            <a:avLst/>
          </a:prstGeom>
        </p:spPr>
        <p:txBody>
          <a:bodyPr vert="horz" wrap="none" lIns="121920" tIns="60960" rIns="121920" bIns="609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mtClean="0">
                <a:solidFill>
                  <a:srgbClr val="FFFFFF"/>
                </a:solidFill>
              </a:rPr>
              <a:pPr algn="ctr"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6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08776" y="6423451"/>
            <a:ext cx="90117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6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28120" y="6423451"/>
            <a:ext cx="90117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5" y="6390366"/>
            <a:ext cx="48101" cy="13780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6387435"/>
            <a:ext cx="106665" cy="13650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6399835"/>
            <a:ext cx="115473" cy="125761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4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067">
              <a:solidFill>
                <a:srgbClr val="2B2B2D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4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067">
              <a:solidFill>
                <a:srgbClr val="2B2B2D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4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067">
              <a:solidFill>
                <a:srgbClr val="2B2B2D"/>
              </a:solidFill>
            </a:endParaRPr>
          </a:p>
        </p:txBody>
      </p:sp>
      <p:sp>
        <p:nvSpPr>
          <p:cNvPr id="18" name="Rectangle 17">
            <a:hlinkClick r:id="rId76"/>
          </p:cNvPr>
          <p:cNvSpPr/>
          <p:nvPr userDrawn="1"/>
        </p:nvSpPr>
        <p:spPr>
          <a:xfrm>
            <a:off x="7994199" y="6254517"/>
            <a:ext cx="301752" cy="4023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5" name="Rectangle 24">
            <a:hlinkClick r:id="rId77"/>
          </p:cNvPr>
          <p:cNvSpPr/>
          <p:nvPr userDrawn="1"/>
        </p:nvSpPr>
        <p:spPr>
          <a:xfrm>
            <a:off x="8319704" y="6254517"/>
            <a:ext cx="301752" cy="4023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6" name="Rectangle 25">
            <a:hlinkClick r:id="rId78"/>
          </p:cNvPr>
          <p:cNvSpPr/>
          <p:nvPr userDrawn="1"/>
        </p:nvSpPr>
        <p:spPr>
          <a:xfrm>
            <a:off x="8652658" y="6254517"/>
            <a:ext cx="301752" cy="4023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6259096"/>
            <a:ext cx="301752" cy="402336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69" y="6251322"/>
            <a:ext cx="301752" cy="402336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055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  <p:sldLayoutId id="2147483701" r:id="rId29"/>
    <p:sldLayoutId id="2147483702" r:id="rId30"/>
    <p:sldLayoutId id="2147483703" r:id="rId31"/>
    <p:sldLayoutId id="2147483704" r:id="rId32"/>
    <p:sldLayoutId id="2147483705" r:id="rId33"/>
    <p:sldLayoutId id="2147483706" r:id="rId34"/>
    <p:sldLayoutId id="2147483707" r:id="rId35"/>
    <p:sldLayoutId id="2147483708" r:id="rId36"/>
    <p:sldLayoutId id="2147483709" r:id="rId37"/>
    <p:sldLayoutId id="2147483710" r:id="rId38"/>
    <p:sldLayoutId id="2147483711" r:id="rId39"/>
    <p:sldLayoutId id="2147483712" r:id="rId40"/>
    <p:sldLayoutId id="2147483713" r:id="rId41"/>
    <p:sldLayoutId id="2147483714" r:id="rId42"/>
    <p:sldLayoutId id="2147483715" r:id="rId43"/>
    <p:sldLayoutId id="2147483716" r:id="rId44"/>
    <p:sldLayoutId id="2147483717" r:id="rId45"/>
    <p:sldLayoutId id="2147483718" r:id="rId46"/>
    <p:sldLayoutId id="2147483719" r:id="rId47"/>
    <p:sldLayoutId id="2147483720" r:id="rId48"/>
    <p:sldLayoutId id="2147483721" r:id="rId49"/>
    <p:sldLayoutId id="2147483722" r:id="rId50"/>
    <p:sldLayoutId id="2147483723" r:id="rId51"/>
    <p:sldLayoutId id="2147483724" r:id="rId52"/>
    <p:sldLayoutId id="2147483725" r:id="rId53"/>
    <p:sldLayoutId id="2147483726" r:id="rId54"/>
    <p:sldLayoutId id="2147483727" r:id="rId55"/>
    <p:sldLayoutId id="2147483728" r:id="rId56"/>
    <p:sldLayoutId id="2147483729" r:id="rId57"/>
    <p:sldLayoutId id="2147483730" r:id="rId58"/>
    <p:sldLayoutId id="2147483731" r:id="rId59"/>
    <p:sldLayoutId id="2147483732" r:id="rId60"/>
    <p:sldLayoutId id="2147483733" r:id="rId61"/>
    <p:sldLayoutId id="2147483734" r:id="rId62"/>
    <p:sldLayoutId id="2147483735" r:id="rId63"/>
    <p:sldLayoutId id="2147483736" r:id="rId64"/>
    <p:sldLayoutId id="2147483737" r:id="rId65"/>
    <p:sldLayoutId id="2147483738" r:id="rId66"/>
    <p:sldLayoutId id="2147483739" r:id="rId67"/>
    <p:sldLayoutId id="2147483740" r:id="rId68"/>
    <p:sldLayoutId id="2147483741" r:id="rId69"/>
    <p:sldLayoutId id="2147483742" r:id="rId70"/>
    <p:sldLayoutId id="2147483743" r:id="rId71"/>
    <p:sldLayoutId id="2147483744" r:id="rId72"/>
    <p:sldLayoutId id="2147483745" r:id="rId73"/>
    <p:sldLayoutId id="2147483746" r:id="rId74"/>
  </p:sldLayoutIdLst>
  <p:txStyles>
    <p:titleStyle>
      <a:lvl1pPr algn="ctr" defTabSz="1219170" rtl="0" eaLnBrk="1" latinLnBrk="0" hangingPunct="1">
        <a:lnSpc>
          <a:spcPct val="86000"/>
        </a:lnSpc>
        <a:spcBef>
          <a:spcPct val="0"/>
        </a:spcBef>
        <a:buNone/>
        <a:defRPr sz="2800" kern="800" spc="-53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000" kern="800" spc="-13">
          <a:solidFill>
            <a:schemeClr val="tx1"/>
          </a:solidFill>
          <a:latin typeface="+mn-lt"/>
          <a:ea typeface="+mn-ea"/>
          <a:cs typeface="+mn-cs"/>
        </a:defRPr>
      </a:lvl1pPr>
      <a:lvl2pPr marL="459306" indent="-230712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600" kern="800">
          <a:solidFill>
            <a:schemeClr val="tx1"/>
          </a:solidFill>
          <a:latin typeface="+mn-lt"/>
          <a:ea typeface="+mn-ea"/>
          <a:cs typeface="+mn-cs"/>
        </a:defRPr>
      </a:lvl2pPr>
      <a:lvl3pPr marL="687900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600" kern="800">
          <a:solidFill>
            <a:schemeClr val="tx1"/>
          </a:solidFill>
          <a:latin typeface="+mn-lt"/>
          <a:ea typeface="+mn-ea"/>
          <a:cs typeface="+mn-cs"/>
        </a:defRPr>
      </a:lvl3pPr>
      <a:lvl4pPr marL="9164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600" kern="800">
          <a:solidFill>
            <a:schemeClr val="tx1"/>
          </a:solidFill>
          <a:latin typeface="+mn-lt"/>
          <a:ea typeface="+mn-ea"/>
          <a:cs typeface="+mn-cs"/>
        </a:defRPr>
      </a:lvl4pPr>
      <a:lvl5pPr marL="1145089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600" kern="8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ounded Rectangle 7"/>
          <p:cNvSpPr/>
          <p:nvPr/>
        </p:nvSpPr>
        <p:spPr>
          <a:xfrm>
            <a:off x="1147192" y="5984372"/>
            <a:ext cx="7812360" cy="873628"/>
          </a:xfrm>
          <a:prstGeom prst="roundRect">
            <a:avLst>
              <a:gd name="adj" fmla="val 50000"/>
            </a:avLst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5360" rtlCol="0" anchor="ctr"/>
          <a:lstStyle/>
          <a:p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характеристики бюджета городского округа на 01 ноября 2025 год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6799907"/>
              </p:ext>
            </p:extLst>
          </p:nvPr>
        </p:nvGraphicFramePr>
        <p:xfrm>
          <a:off x="971600" y="1628800"/>
          <a:ext cx="7772400" cy="4627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611560" y="1124744"/>
            <a:ext cx="1918795" cy="246221"/>
          </a:xfrm>
          <a:prstGeom prst="rect">
            <a:avLst/>
          </a:prstGeom>
          <a:ln>
            <a:noFill/>
          </a:ln>
        </p:spPr>
        <p:txBody>
          <a:bodyPr wrap="none" lIns="0" tIns="0" rIns="0" bIns="0">
            <a:spAutoFit/>
          </a:bodyPr>
          <a:lstStyle/>
          <a:p>
            <a:pPr defTabSz="1219170"/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Един.изм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   </a:t>
            </a:r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тыс.руб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</a:t>
            </a:r>
            <a:endParaRPr lang="en-US" sz="1600" dirty="0">
              <a:solidFill>
                <a:srgbClr val="FFFFFF"/>
              </a:solidFill>
              <a:ea typeface="Open Sans Semibold" pitchFamily="34" charset="0"/>
              <a:cs typeface="Open Sans Semibold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52120" y="4829018"/>
            <a:ext cx="5445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86877" y="4821394"/>
            <a:ext cx="5445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</a:t>
            </a:r>
          </a:p>
        </p:txBody>
      </p:sp>
    </p:spTree>
    <p:extLst>
      <p:ext uri="{BB962C8B-B14F-4D97-AF65-F5344CB8AC3E}">
        <p14:creationId xmlns:p14="http://schemas.microsoft.com/office/powerpoint/2010/main" val="775173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ounded Rectangle 7"/>
          <p:cNvSpPr/>
          <p:nvPr/>
        </p:nvSpPr>
        <p:spPr>
          <a:xfrm>
            <a:off x="1259632" y="6093296"/>
            <a:ext cx="7862261" cy="657605"/>
          </a:xfrm>
          <a:prstGeom prst="roundRect">
            <a:avLst>
              <a:gd name="adj" fmla="val 50000"/>
            </a:avLst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5360" rtlCol="0" anchor="ctr"/>
          <a:lstStyle/>
          <a:p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объем доходов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2327863"/>
              </p:ext>
            </p:extLst>
          </p:nvPr>
        </p:nvGraphicFramePr>
        <p:xfrm>
          <a:off x="739343" y="1546894"/>
          <a:ext cx="7772400" cy="4627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На 1 ноября 2025 года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732067" y="1546894"/>
            <a:ext cx="1918795" cy="246221"/>
          </a:xfrm>
          <a:prstGeom prst="rect">
            <a:avLst/>
          </a:prstGeom>
          <a:ln>
            <a:noFill/>
          </a:ln>
        </p:spPr>
        <p:txBody>
          <a:bodyPr wrap="none" lIns="0" tIns="0" rIns="0" bIns="0">
            <a:spAutoFit/>
          </a:bodyPr>
          <a:lstStyle/>
          <a:p>
            <a:pPr defTabSz="1219170"/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Един.изм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   </a:t>
            </a:r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тыс.руб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</a:t>
            </a:r>
            <a:endParaRPr lang="en-US" sz="1600" dirty="0">
              <a:solidFill>
                <a:srgbClr val="FFFFFF"/>
              </a:solidFill>
              <a:ea typeface="Open Sans Semibold" pitchFamily="34" charset="0"/>
              <a:cs typeface="Open Sans Semi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853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ounded Rectangle 7"/>
          <p:cNvSpPr/>
          <p:nvPr/>
        </p:nvSpPr>
        <p:spPr>
          <a:xfrm>
            <a:off x="1259632" y="6093296"/>
            <a:ext cx="7862261" cy="657605"/>
          </a:xfrm>
          <a:prstGeom prst="roundRect">
            <a:avLst>
              <a:gd name="adj" fmla="val 50000"/>
            </a:avLst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5360" rtlCol="0" anchor="ctr"/>
          <a:lstStyle/>
          <a:p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объем расходов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3959112"/>
              </p:ext>
            </p:extLst>
          </p:nvPr>
        </p:nvGraphicFramePr>
        <p:xfrm>
          <a:off x="179512" y="1196752"/>
          <a:ext cx="885698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На 1 ноября  2025 года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179512" y="1546893"/>
            <a:ext cx="1918795" cy="246221"/>
          </a:xfrm>
          <a:prstGeom prst="rect">
            <a:avLst/>
          </a:prstGeom>
          <a:ln>
            <a:noFill/>
          </a:ln>
        </p:spPr>
        <p:txBody>
          <a:bodyPr wrap="none" lIns="0" tIns="0" rIns="0" bIns="0">
            <a:spAutoFit/>
          </a:bodyPr>
          <a:lstStyle/>
          <a:p>
            <a:pPr defTabSz="1219170"/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Един.изм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   </a:t>
            </a:r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тыс.руб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</a:t>
            </a:r>
            <a:endParaRPr lang="en-US" sz="1600" dirty="0">
              <a:solidFill>
                <a:srgbClr val="FFFFFF"/>
              </a:solidFill>
              <a:ea typeface="Open Sans Semibold" pitchFamily="34" charset="0"/>
              <a:cs typeface="Open Sans Semi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725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93422" y="81995"/>
            <a:ext cx="8894953" cy="75472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9678" tIns="44839" rIns="89678" bIns="44839" rtlCol="0" anchor="ctr"/>
          <a:lstStyle/>
          <a:p>
            <a:pPr algn="ctr"/>
            <a:r>
              <a:rPr lang="ru-RU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Объем муниципального долга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705226"/>
              </p:ext>
            </p:extLst>
          </p:nvPr>
        </p:nvGraphicFramePr>
        <p:xfrm>
          <a:off x="93421" y="980728"/>
          <a:ext cx="8894954" cy="5616626"/>
        </p:xfrm>
        <a:graphic>
          <a:graphicData uri="http://schemas.openxmlformats.org/drawingml/2006/table">
            <a:tbl>
              <a:tblPr/>
              <a:tblGrid>
                <a:gridCol w="31984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6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92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10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8896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Долговые обязательства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Дата   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фактического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возникновения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обязательства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 anchor="ctr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Дата   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погашения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обязательства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договору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 anchor="ctr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Текущий объем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основного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долга  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 тыс. руб.)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 anchor="ctr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803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Кредиты коммерческих  банков  и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иных кредитных организаций </a:t>
                      </a:r>
                    </a:p>
                    <a:p>
                      <a:pPr algn="l" fontAlgn="b"/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803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Бюджетные кредиты всего, в том числе:</a:t>
                      </a:r>
                    </a:p>
                    <a:p>
                      <a:pPr algn="l" fontAlgn="b"/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30.10.2023</a:t>
                      </a:r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18.09.2028</a:t>
                      </a:r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3800,0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3498">
                <a:tc>
                  <a:txBody>
                    <a:bodyPr/>
                    <a:lstStyle/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Бюджетный кредит из областного бюджета на частичное покрытие дефицита бюджета</a:t>
                      </a:r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30.10.2023</a:t>
                      </a:r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</a:t>
                      </a:r>
                      <a:r>
                        <a:rPr lang="ru-RU" sz="23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18.08.2026-1200 тыс. руб.</a:t>
                      </a:r>
                    </a:p>
                    <a:p>
                      <a:pPr algn="ctr"/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18.08.2027-1200 тыс. руб.</a:t>
                      </a:r>
                    </a:p>
                    <a:p>
                      <a:pPr algn="ctr"/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18.09.2028-1400 тыс. руб.</a:t>
                      </a:r>
                      <a:endParaRPr lang="ru-RU" sz="16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3800,0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803">
                <a:tc>
                  <a:txBody>
                    <a:bodyPr/>
                    <a:lstStyle/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</a:p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Муниципальные ценные бумаги </a:t>
                      </a:r>
                    </a:p>
                    <a:p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8372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Муниципальные  гарантии </a:t>
                      </a:r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5380">
                <a:tc>
                  <a:txBody>
                    <a:bodyPr/>
                    <a:lstStyle/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ВСЕГО  муниципальный    долг городского округа Воротынский</a:t>
                      </a:r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/>
                        </a:rPr>
                        <a:t>3800,0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7022252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i9_Multicolored Dark">
      <a:dk1>
        <a:srgbClr val="FFFFFF"/>
      </a:dk1>
      <a:lt1>
        <a:srgbClr val="2B2B2D"/>
      </a:lt1>
      <a:dk2>
        <a:srgbClr val="21B169"/>
      </a:dk2>
      <a:lt2>
        <a:srgbClr val="CF423F"/>
      </a:lt2>
      <a:accent1>
        <a:srgbClr val="4DB3C7"/>
      </a:accent1>
      <a:accent2>
        <a:srgbClr val="85CA46"/>
      </a:accent2>
      <a:accent3>
        <a:srgbClr val="F49D00"/>
      </a:accent3>
      <a:accent4>
        <a:srgbClr val="D2326B"/>
      </a:accent4>
      <a:accent5>
        <a:srgbClr val="1D6E9B"/>
      </a:accent5>
      <a:accent6>
        <a:srgbClr val="6F4EA4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717</TotalTime>
  <Words>179</Words>
  <Application>Microsoft Office PowerPoint</Application>
  <PresentationFormat>Экран (4:3)</PresentationFormat>
  <Paragraphs>60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Arial</vt:lpstr>
      <vt:lpstr>Calibri</vt:lpstr>
      <vt:lpstr>Open Sans</vt:lpstr>
      <vt:lpstr>Open Sans Light</vt:lpstr>
      <vt:lpstr>Open Sans Semibold</vt:lpstr>
      <vt:lpstr>Times New Roman</vt:lpstr>
      <vt:lpstr>Office Theme</vt:lpstr>
      <vt:lpstr>Основные характеристики бюджета городского округа на 01 ноября 2025 год  </vt:lpstr>
      <vt:lpstr>Общий объем доходов  </vt:lpstr>
      <vt:lpstr>Общий объем расходов 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Иорина Екатерина</dc:creator>
  <cp:lastModifiedBy>Марина МЛ. Лизункова</cp:lastModifiedBy>
  <cp:revision>170</cp:revision>
  <cp:lastPrinted>2019-04-17T08:08:24Z</cp:lastPrinted>
  <dcterms:created xsi:type="dcterms:W3CDTF">2017-03-23T13:15:52Z</dcterms:created>
  <dcterms:modified xsi:type="dcterms:W3CDTF">2026-03-03T07:58:00Z</dcterms:modified>
</cp:coreProperties>
</file>